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王漢宗顏楷體" charset="1" panose="02000500000000000000"/>
      <p:regular r:id="rId14"/>
    </p:embeddedFont>
    <p:embeddedFont>
      <p:font typeface="Times New Roman" charset="1" panose="02030502070405020303"/>
      <p:regular r:id="rId15"/>
    </p:embeddedFont>
    <p:embeddedFont>
      <p:font typeface="Times New Roman Bold" charset="1" panose="02030802070405020303"/>
      <p:regular r:id="rId16"/>
    </p:embeddedFont>
    <p:embeddedFont>
      <p:font typeface="Times New Roman Italics" charset="1" panose="02030502070405090303"/>
      <p:regular r:id="rId17"/>
    </p:embeddedFont>
    <p:embeddedFont>
      <p:font typeface="Times New Roman Bold Italics" charset="1" panose="02030802070405090303"/>
      <p:regular r:id="rId18"/>
    </p:embeddedFont>
    <p:embeddedFont>
      <p:font typeface="Times New Roman Medium" charset="1" panose="02030502070405020303"/>
      <p:regular r:id="rId19"/>
    </p:embeddedFont>
    <p:embeddedFont>
      <p:font typeface="Times New Roman Medium Italics" charset="1" panose="02030502070405090303"/>
      <p:regular r:id="rId20"/>
    </p:embeddedFont>
    <p:embeddedFont>
      <p:font typeface="Times New Roman Semi-Bold" charset="1" panose="02030702070405020303"/>
      <p:regular r:id="rId21"/>
    </p:embeddedFont>
    <p:embeddedFont>
      <p:font typeface="Times New Roman Semi-Bold Italics" charset="1" panose="02030702070405090303"/>
      <p:regular r:id="rId22"/>
    </p:embeddedFont>
    <p:embeddedFont>
      <p:font typeface="Times New Roman Ultra-Bold" charset="1" panose="02030902070405020303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https://www.google.com/maps/@25.0202224,121.4737292,3a,75y,148.12h,80.96t/data=!3m7!1e1!3m5!1sgTD86uXHCsv4z7G5Ektsbg!2e0!6shttps:%2F%2Fstreetviewpixels-pa.googleapis.com%2Fv1%2Fthumbnail%3Fpanoid%3DgTD86uXHCsv4z7G5Ektsbg%26cb_client%3Dmaps_sv.tactile.gps%26w%3D203%26h%3D100%26yaw%3D143.11455%26pitch%3D0%26thumbfov%3D100!7i16384!8i8192?entry=ttu" TargetMode="External" Type="http://schemas.openxmlformats.org/officeDocument/2006/relationships/hyperlink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https://ccare.sfaa.gov.tw/home/community-point/CP3100045" TargetMode="External" Type="http://schemas.openxmlformats.org/officeDocument/2006/relationships/hyperlink"/><Relationship Id="rId7" Target="https://ccare.sfaa.gov.tw/home/community-point/CP3100184?fbclid=IwAR0FGH6ODsE7WoC1tnBBA9wQl4fCLqr0hNpgU2atJ4fwevSHbELSlHw10Kc" TargetMode="External" Type="http://schemas.openxmlformats.org/officeDocument/2006/relationships/hyperlink"/><Relationship Id="rId8" Target="https://www.taishincharity.org.tw/lovepower/report_intro.html?uuid=19f9e4ef-fe0d-11eb-8f31-42010a8c0003&amp;fbclid=IwAR1eU_vI8qimmlzHvRDpUZPAeCLZmp5M6a-hYBDAqfFTp-9dH5ToJq5fdms" TargetMode="External" Type="http://schemas.openxmlformats.org/officeDocument/2006/relationships/hyperlink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2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ata.gov.tw/dataset/146649" TargetMode="External" Type="http://schemas.openxmlformats.org/officeDocument/2006/relationships/hyperlink"/><Relationship Id="rId11" Target="https://servicestation.immigration.gov.tw/media/78605/110%E5%B9%B4%E6%96%B0%E4%BD%8F%E6%B0%91%E7%A4%BE%E5%8D%80%E6%9C%8D%E5%8B%99%E6%93%9A%E9%BB%9E-%E8%A6%BD%E8%A1%A8.pdf" TargetMode="External" Type="http://schemas.openxmlformats.org/officeDocument/2006/relationships/hyperlink"/><Relationship Id="rId12" Target="https://data.gov.tw/dataset/146649" TargetMode="External" Type="http://schemas.openxmlformats.org/officeDocument/2006/relationships/hyperlink"/><Relationship Id="rId13" Target="https://wwwstorage.taitung.gov.tw/Download.ashx?u=LzAwMS9VcGxvYWQvNDM1L3JlbGZpbGUvMTM3MzcvMTE2MzUyL2E5N2Q1OGRmLWY4NGMtNGU5Zi05MjUzLTVjNjcwNTgzMWRlMi5wZGY%253D&amp;n=MTA45bm05paw5L2P5rCR55u46Zec5pyN5YuZ5o6q5pa95LmL54%252B%252B5rOBLnBkZg%253D%253D" TargetMode="External" Type="http://schemas.openxmlformats.org/officeDocument/2006/relationships/hyperlink"/><Relationship Id="rId2" Target="https://data.gov.tw/dataset/146649" TargetMode="External" Type="http://schemas.openxmlformats.org/officeDocument/2006/relationships/hyperlink"/><Relationship Id="rId3" Target="https://data.gov.tw/dataset/160899" TargetMode="External" Type="http://schemas.openxmlformats.org/officeDocument/2006/relationships/hyperlink"/><Relationship Id="rId4" Target="https://data.gov.tw/dataset/146649" TargetMode="External" Type="http://schemas.openxmlformats.org/officeDocument/2006/relationships/hyperlink"/><Relationship Id="rId5" Target="https://data.gov.tw/dataset/146649" TargetMode="External" Type="http://schemas.openxmlformats.org/officeDocument/2006/relationships/hyperlink"/><Relationship Id="rId6" Target="https://data.gov.tw/dataset/146649" TargetMode="External" Type="http://schemas.openxmlformats.org/officeDocument/2006/relationships/hyperlink"/><Relationship Id="rId7" Target="https://www.sfaa.gov.tw/SFAA/Pages/Detail.aspx?nodeid=148&amp;pid=9981" TargetMode="External" Type="http://schemas.openxmlformats.org/officeDocument/2006/relationships/hyperlink"/><Relationship Id="rId8" Target="https://data.gov.tw/dataset/146649" TargetMode="External" Type="http://schemas.openxmlformats.org/officeDocument/2006/relationships/hyperlink"/><Relationship Id="rId9" Target="https://data.gov.tw/dataset/146649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gif" Type="http://schemas.openxmlformats.org/officeDocument/2006/relationships/image"/><Relationship Id="rId4" Target="../media/image17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9684" y="3202251"/>
            <a:ext cx="11029585" cy="5491639"/>
            <a:chOff x="0" y="0"/>
            <a:chExt cx="2129992" cy="10605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9992" cy="1060525"/>
            </a:xfrm>
            <a:custGeom>
              <a:avLst/>
              <a:gdLst/>
              <a:ahLst/>
              <a:cxnLst/>
              <a:rect r="r" b="b" t="t" l="l"/>
              <a:pathLst>
                <a:path h="1060525" w="2129992">
                  <a:moveTo>
                    <a:pt x="0" y="0"/>
                  </a:moveTo>
                  <a:lnTo>
                    <a:pt x="2129992" y="0"/>
                  </a:lnTo>
                  <a:lnTo>
                    <a:pt x="2129992" y="1060525"/>
                  </a:lnTo>
                  <a:lnTo>
                    <a:pt x="0" y="1060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29992" cy="107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28014" y="793833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78601" y="4267200"/>
            <a:ext cx="9330799" cy="361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979">
                <a:solidFill>
                  <a:srgbClr val="231F20"/>
                </a:solidFill>
                <a:ea typeface="王漢宗顏楷體"/>
              </a:rPr>
              <a:t>探討新住民</a:t>
            </a:r>
          </a:p>
          <a:p>
            <a:pPr algn="ctr">
              <a:lnSpc>
                <a:spcPts val="13799"/>
              </a:lnSpc>
            </a:pPr>
            <a:r>
              <a:rPr lang="en-US" sz="9999" spc="979">
                <a:solidFill>
                  <a:srgbClr val="231F20"/>
                </a:solidFill>
                <a:ea typeface="王漢宗顏楷體"/>
              </a:rPr>
              <a:t>資源配置情況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69684" y="3210984"/>
            <a:ext cx="10948633" cy="1333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ea typeface="王漢宗顏楷體"/>
              </a:rPr>
              <a:t>健康雲與大數據期中報告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19596" y="8854724"/>
            <a:ext cx="12848809" cy="948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王漢宗顏楷體"/>
                <a:ea typeface="王漢宗顏楷體"/>
              </a:rPr>
              <a:t>第11組</a:t>
            </a:r>
          </a:p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ea typeface="王漢宗顏楷體"/>
              </a:rPr>
              <a:t>張詠翔、宋威慶、江佳叡、廖柏穎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25896" y="1475977"/>
            <a:ext cx="2401167" cy="57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EDUCATION AND NEW RESIDENTS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91973" y="4006543"/>
            <a:ext cx="12161026" cy="366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182215" indent="-1091107" lvl="1">
              <a:lnSpc>
                <a:spcPts val="13948"/>
              </a:lnSpc>
              <a:buFont typeface="Arial"/>
              <a:buChar char="•"/>
            </a:pPr>
            <a:r>
              <a:rPr lang="en-US" sz="10107" spc="990">
                <a:solidFill>
                  <a:srgbClr val="FFFFFF"/>
                </a:solidFill>
                <a:ea typeface="王漢宗顏楷體"/>
              </a:rPr>
              <a:t>資料探索與</a:t>
            </a:r>
          </a:p>
          <a:p>
            <a:pPr algn="ctr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ea typeface="王漢宗顏楷體"/>
              </a:rPr>
              <a:t>解讀發現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0250" y="73978"/>
            <a:ext cx="10387500" cy="122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王漢宗顏楷體"/>
                <a:ea typeface="王漢宗顏楷體"/>
              </a:rPr>
              <a:t>資料探索與解讀發現(1/2)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2110" y="5955176"/>
            <a:ext cx="16843781" cy="192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王漢宗顏楷體"/>
                <a:ea typeface="王漢宗顏楷體"/>
              </a:rPr>
              <a:t>新住民服務據點v.s.受教育資源分配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8B6FF"/>
                </a:solidFill>
                <a:ea typeface="王漢宗顏楷體"/>
              </a:rPr>
              <a:t>正相關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2110" y="3064038"/>
            <a:ext cx="16843781" cy="192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王漢宗顏楷體"/>
              </a:rPr>
              <a:t>台灣新住民服務據點數量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8B6FF"/>
                </a:solidFill>
                <a:ea typeface="王漢宗顏楷體"/>
              </a:rPr>
              <a:t>逐漸上升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636087" y="-1584343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85830" y="6164726"/>
            <a:ext cx="4411579" cy="4114800"/>
          </a:xfrm>
          <a:custGeom>
            <a:avLst/>
            <a:gdLst/>
            <a:ahLst/>
            <a:cxnLst/>
            <a:rect r="r" b="b" t="t" l="l"/>
            <a:pathLst>
              <a:path h="4114800" w="4411579">
                <a:moveTo>
                  <a:pt x="0" y="0"/>
                </a:moveTo>
                <a:lnTo>
                  <a:pt x="4411578" y="0"/>
                </a:lnTo>
                <a:lnTo>
                  <a:pt x="4411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76632" y="9521211"/>
            <a:ext cx="511368" cy="76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王漢宗顏楷體"/>
              </a:rPr>
              <a:t>5.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google.com/maps/@25.0202224,121.4737292,3a,75y,148.12h,80.96t/data=!3m7!1e1!3m5!1sgTD86uXHCsv4z7G5Ektsbg!2e0!6shttps:%2F%2Fstreetviewpixels-pa.googleapis.com%2Fv1%2Fthumbnail%3Fpanoid%3DgTD86uXHCsv4z7G5Ektsbg%26cb_client%3Dmaps_sv.tactile.gps%26w%3D203%26h%3D100%26yaw%3D143.11455%26pitch%3D0%26thumbfov%3D100!7i16384!8i8192?entry=ttu"/>
          </p:cNvPr>
          <p:cNvSpPr/>
          <p:nvPr/>
        </p:nvSpPr>
        <p:spPr>
          <a:xfrm flipH="false" flipV="false" rot="0">
            <a:off x="436081" y="2983806"/>
            <a:ext cx="5420054" cy="3613370"/>
          </a:xfrm>
          <a:custGeom>
            <a:avLst/>
            <a:gdLst/>
            <a:ahLst/>
            <a:cxnLst/>
            <a:rect r="r" b="b" t="t" l="l"/>
            <a:pathLst>
              <a:path h="3613370" w="5420054">
                <a:moveTo>
                  <a:pt x="0" y="0"/>
                </a:moveTo>
                <a:lnTo>
                  <a:pt x="5420055" y="0"/>
                </a:lnTo>
                <a:lnTo>
                  <a:pt x="5420055" y="3613370"/>
                </a:lnTo>
                <a:lnTo>
                  <a:pt x="0" y="361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02531" y="1568369"/>
            <a:ext cx="5086390" cy="2861095"/>
          </a:xfrm>
          <a:custGeom>
            <a:avLst/>
            <a:gdLst/>
            <a:ahLst/>
            <a:cxnLst/>
            <a:rect r="r" b="b" t="t" l="l"/>
            <a:pathLst>
              <a:path h="2861095" w="5086390">
                <a:moveTo>
                  <a:pt x="0" y="0"/>
                </a:moveTo>
                <a:lnTo>
                  <a:pt x="5086391" y="0"/>
                </a:lnTo>
                <a:lnTo>
                  <a:pt x="5086391" y="2861095"/>
                </a:lnTo>
                <a:lnTo>
                  <a:pt x="0" y="2861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7728" y="2812007"/>
            <a:ext cx="5489708" cy="3956969"/>
          </a:xfrm>
          <a:custGeom>
            <a:avLst/>
            <a:gdLst/>
            <a:ahLst/>
            <a:cxnLst/>
            <a:rect r="r" b="b" t="t" l="l"/>
            <a:pathLst>
              <a:path h="3956969" w="5489708">
                <a:moveTo>
                  <a:pt x="0" y="0"/>
                </a:moveTo>
                <a:lnTo>
                  <a:pt x="5489709" y="0"/>
                </a:lnTo>
                <a:lnTo>
                  <a:pt x="5489709" y="3956969"/>
                </a:lnTo>
                <a:lnTo>
                  <a:pt x="0" y="3956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50250" y="73978"/>
            <a:ext cx="10387500" cy="122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王漢宗顏楷體"/>
                <a:ea typeface="王漢宗顏楷體"/>
              </a:rPr>
              <a:t>資料探索與解讀發現(2/2)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76632" y="9521211"/>
            <a:ext cx="511368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王漢宗顏楷體"/>
              </a:rPr>
              <a:t>6.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041" y="2005270"/>
            <a:ext cx="5856136" cy="57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spc="294" u="sng">
                <a:solidFill>
                  <a:srgbClr val="000000"/>
                </a:solidFill>
                <a:ea typeface="王漢宗顏楷體"/>
                <a:hlinkClick r:id="rId6" tooltip="https://ccare.sfaa.gov.tw/home/community-point/CP3100045"/>
              </a:rPr>
              <a:t>新北市板橋區雙新社區發展協會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12744" y="2232907"/>
            <a:ext cx="5019572" cy="57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spc="294" u="sng">
                <a:solidFill>
                  <a:srgbClr val="000000"/>
                </a:solidFill>
                <a:ea typeface="王漢宗顏楷體"/>
                <a:hlinkClick r:id="rId7" tooltip="https://ccare.sfaa.gov.tw/home/community-point/CP3100184?fbclid=IwAR0FGH6ODsE7WoC1tnBBA9wQl4fCLqr0hNpgU2atJ4fwevSHbELSlHw10Kc"/>
              </a:rPr>
              <a:t>新北市蘆洲區婦女成長協會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17950" y="4572339"/>
            <a:ext cx="5825960" cy="57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spc="294" u="sng">
                <a:solidFill>
                  <a:srgbClr val="000000"/>
                </a:solidFill>
                <a:latin typeface="王漢宗顏楷體"/>
                <a:ea typeface="王漢宗顏楷體"/>
                <a:hlinkClick r:id="rId8" tooltip="https://www.taishincharity.org.tw/lovepower/report_intro.html?uuid=19f9e4ef-fe0d-11eb-8f31-42010a8c0003&amp;fbclid=IwAR1eU_vI8qimmlzHvRDpUZPAeCLZmp5M6a-hYBDAqfFTp-9dH5ToJq5fdms"/>
              </a:rPr>
              <a:t>新北市ACEA藝術文化教育協會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91438" y="7968706"/>
            <a:ext cx="6508577" cy="76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王漢宗顏楷體"/>
              </a:rPr>
              <a:t>#</a:t>
            </a:r>
            <a:r>
              <a:rPr lang="en-US" sz="3999" spc="391">
                <a:solidFill>
                  <a:srgbClr val="000000"/>
                </a:solidFill>
                <a:ea typeface="王漢宗顏楷體"/>
              </a:rPr>
              <a:t>新北市新住民關懷服務站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501377" y="1371483"/>
          <a:ext cx="15549711" cy="7724913"/>
        </p:xfrm>
        <a:graphic>
          <a:graphicData uri="http://schemas.openxmlformats.org/drawingml/2006/table">
            <a:tbl>
              <a:tblPr/>
              <a:tblGrid>
                <a:gridCol w="2153188"/>
                <a:gridCol w="2216404"/>
                <a:gridCol w="2112288"/>
                <a:gridCol w="2112288"/>
                <a:gridCol w="2378228"/>
                <a:gridCol w="2226436"/>
                <a:gridCol w="2350879"/>
              </a:tblGrid>
              <a:tr h="15260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4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89"/>
                        </a:lnSpc>
                        <a:defRPr/>
                      </a:pPr>
                      <a:r>
                        <a:rPr lang="en-US" sz="3135">
                          <a:solidFill>
                            <a:srgbClr val="000000"/>
                          </a:solidFill>
                          <a:ea typeface="王漢宗顏楷體"/>
                        </a:rPr>
                        <a:t>題目解讀與參與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89"/>
                        </a:lnSpc>
                        <a:defRPr/>
                      </a:pPr>
                      <a:r>
                        <a:rPr lang="en-US" sz="3135">
                          <a:solidFill>
                            <a:srgbClr val="000000"/>
                          </a:solidFill>
                          <a:ea typeface="王漢宗顏楷體"/>
                        </a:rPr>
                        <a:t>資料蒐集與處理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89"/>
                        </a:lnSpc>
                        <a:defRPr/>
                      </a:pPr>
                      <a:r>
                        <a:rPr lang="en-US" sz="3135">
                          <a:solidFill>
                            <a:srgbClr val="000000"/>
                          </a:solidFill>
                          <a:ea typeface="王漢宗顏楷體"/>
                        </a:rPr>
                        <a:t>上台報告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89"/>
                        </a:lnSpc>
                        <a:defRPr/>
                      </a:pPr>
                      <a:r>
                        <a:rPr lang="en-US" sz="3135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</a:rPr>
                        <a:t>Power BI製作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89"/>
                        </a:lnSpc>
                        <a:defRPr/>
                      </a:pPr>
                      <a:r>
                        <a:rPr lang="en-US" sz="3135">
                          <a:solidFill>
                            <a:srgbClr val="000000"/>
                          </a:solidFill>
                          <a:ea typeface="王漢宗顏楷體"/>
                        </a:rPr>
                        <a:t>簡報製作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89"/>
                        </a:lnSpc>
                        <a:defRPr/>
                      </a:pPr>
                      <a:r>
                        <a:rPr lang="en-US" sz="3135">
                          <a:solidFill>
                            <a:srgbClr val="000000"/>
                          </a:solidFill>
                          <a:ea typeface="王漢宗顏楷體"/>
                        </a:rPr>
                        <a:t>總和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0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49"/>
                        </a:lnSpc>
                        <a:defRPr/>
                      </a:pPr>
                      <a:r>
                        <a:rPr lang="en-US" sz="4035">
                          <a:solidFill>
                            <a:srgbClr val="000000"/>
                          </a:solidFill>
                          <a:ea typeface="王漢宗顏楷體"/>
                        </a:rPr>
                        <a:t>張詠翔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Montserrat Classic Bold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54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49"/>
                        </a:lnSpc>
                        <a:defRPr/>
                      </a:pPr>
                      <a:r>
                        <a:rPr lang="en-US" sz="4035">
                          <a:solidFill>
                            <a:srgbClr val="000000"/>
                          </a:solidFill>
                          <a:ea typeface="王漢宗顏楷體"/>
                        </a:rPr>
                        <a:t>宋威慶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15%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Montserrat Classic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54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49"/>
                        </a:lnSpc>
                        <a:defRPr/>
                      </a:pPr>
                      <a:r>
                        <a:rPr lang="en-US" sz="4035">
                          <a:solidFill>
                            <a:srgbClr val="000000"/>
                          </a:solidFill>
                          <a:ea typeface="王漢宗顏楷體"/>
                        </a:rPr>
                        <a:t>江佳叡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15%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15%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Montserrat Classic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20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49"/>
                        </a:lnSpc>
                        <a:defRPr/>
                      </a:pPr>
                      <a:r>
                        <a:rPr lang="en-US" sz="4035">
                          <a:solidFill>
                            <a:srgbClr val="000000"/>
                          </a:solidFill>
                          <a:ea typeface="王漢宗顏楷體"/>
                        </a:rPr>
                        <a:t>廖柏穎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10%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10%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49"/>
                        </a:lnSpc>
                        <a:defRPr/>
                      </a:pPr>
                      <a:r>
                        <a:rPr lang="en-US" sz="3535">
                          <a:solidFill>
                            <a:srgbClr val="000000"/>
                          </a:solidFill>
                          <a:latin typeface="Montserrat Classic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Montserrat Classic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4686919" y="2927927"/>
            <a:ext cx="2364169" cy="6168469"/>
            <a:chOff x="0" y="0"/>
            <a:chExt cx="622662" cy="16246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2662" cy="1624618"/>
            </a:xfrm>
            <a:custGeom>
              <a:avLst/>
              <a:gdLst/>
              <a:ahLst/>
              <a:cxnLst/>
              <a:rect r="r" b="b" t="t" l="l"/>
              <a:pathLst>
                <a:path h="1624618" w="622662">
                  <a:moveTo>
                    <a:pt x="0" y="0"/>
                  </a:moveTo>
                  <a:lnTo>
                    <a:pt x="622662" y="0"/>
                  </a:lnTo>
                  <a:lnTo>
                    <a:pt x="622662" y="1624618"/>
                  </a:lnTo>
                  <a:lnTo>
                    <a:pt x="0" y="16246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622662" cy="1643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400%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14035" y="262911"/>
            <a:ext cx="4387436" cy="76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小組貢獻度說明: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76632" y="9521211"/>
            <a:ext cx="511368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王漢宗顏楷體"/>
              </a:rPr>
              <a:t>7.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602" y="1030278"/>
            <a:ext cx="17657015" cy="925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1"/>
              </a:lnSpc>
            </a:pPr>
            <a:r>
              <a:rPr lang="en-US" sz="3743">
                <a:solidFill>
                  <a:srgbClr val="000000"/>
                </a:solidFill>
                <a:latin typeface="王漢宗顏楷體"/>
                <a:ea typeface="王漢宗顏楷體"/>
              </a:rPr>
              <a:t>1158046張詠翔:以前常聽新住民的朋友們分享一些成長經歷，讓我對於新住民感到十分的好奇，一直是我想深入了解的族群。本次報告讓我可以利用這次機會來探索、分析台灣對於新住民教育資源分配的相關資訊，並且活用老師授課的內容來完成專案，是為一次難能可貴的學習經歷。</a:t>
            </a:r>
          </a:p>
          <a:p>
            <a:pPr algn="just">
              <a:lnSpc>
                <a:spcPts val="5241"/>
              </a:lnSpc>
            </a:pPr>
          </a:p>
          <a:p>
            <a:pPr algn="just">
              <a:lnSpc>
                <a:spcPts val="5241"/>
              </a:lnSpc>
            </a:pPr>
            <a:r>
              <a:rPr lang="en-US" sz="3743">
                <a:solidFill>
                  <a:srgbClr val="000000"/>
                </a:solidFill>
                <a:latin typeface="王漢宗顏楷體"/>
                <a:ea typeface="王漢宗顏楷體"/>
              </a:rPr>
              <a:t>1158007宋威慶:這一次的報告我認為非常不容易，要同時找到一群相符合的資料並整理成圖表我覺得真的很困難，但藉由不斷的討論我也發現對整份作業越來越得心應手。</a:t>
            </a:r>
          </a:p>
          <a:p>
            <a:pPr algn="just">
              <a:lnSpc>
                <a:spcPts val="5241"/>
              </a:lnSpc>
            </a:pPr>
          </a:p>
          <a:p>
            <a:pPr algn="just">
              <a:lnSpc>
                <a:spcPts val="5241"/>
              </a:lnSpc>
            </a:pPr>
            <a:r>
              <a:rPr lang="en-US" sz="3743">
                <a:solidFill>
                  <a:srgbClr val="000000"/>
                </a:solidFill>
                <a:latin typeface="王漢宗顏楷體"/>
                <a:ea typeface="王漢宗顏楷體"/>
              </a:rPr>
              <a:t>1158056江家叡:整份報告我花了非常多心思在圖表上，要如何呈現一張淺顯易懂的圖表讓我絞盡腦汁，但過程還算有趣。</a:t>
            </a:r>
          </a:p>
          <a:p>
            <a:pPr algn="just">
              <a:lnSpc>
                <a:spcPts val="5241"/>
              </a:lnSpc>
            </a:pPr>
          </a:p>
          <a:p>
            <a:pPr algn="just">
              <a:lnSpc>
                <a:spcPts val="5241"/>
              </a:lnSpc>
            </a:pPr>
            <a:r>
              <a:rPr lang="en-US" sz="3743">
                <a:solidFill>
                  <a:srgbClr val="000000"/>
                </a:solidFill>
                <a:latin typeface="王漢宗顏楷體"/>
                <a:ea typeface="王漢宗顏楷體"/>
              </a:rPr>
              <a:t>廖柏穎:剛開始我不知道應該要做些甚麼，但經由不斷討論與查資料我也越來越能夠提供一些建議給組員，好讓這份報告能夠順利完成。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39409" y="27305"/>
            <a:ext cx="1320760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王漢宗顏楷體"/>
              </a:rPr>
              <a:t>心得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76632" y="9521211"/>
            <a:ext cx="511368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王漢宗顏楷體"/>
              </a:rPr>
              <a:t>8.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6919" y="2679003"/>
            <a:ext cx="9374161" cy="4928994"/>
          </a:xfrm>
          <a:custGeom>
            <a:avLst/>
            <a:gdLst/>
            <a:ahLst/>
            <a:cxnLst/>
            <a:rect r="r" b="b" t="t" l="l"/>
            <a:pathLst>
              <a:path h="4928994" w="9374161">
                <a:moveTo>
                  <a:pt x="0" y="0"/>
                </a:moveTo>
                <a:lnTo>
                  <a:pt x="9374162" y="0"/>
                </a:lnTo>
                <a:lnTo>
                  <a:pt x="9374162" y="4928994"/>
                </a:lnTo>
                <a:lnTo>
                  <a:pt x="0" y="4928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9342" y="-11880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846494"/>
            <a:ext cx="7416941" cy="187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Times New Roman Bold"/>
              </a:rPr>
              <a:t>OUTLINE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48650" y="3006110"/>
            <a:ext cx="13010650" cy="532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828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spc="588" strike="noStrike" u="none">
                <a:solidFill>
                  <a:srgbClr val="231F20"/>
                </a:solidFill>
                <a:ea typeface="王漢宗顏楷體"/>
              </a:rPr>
              <a:t>前言與目的</a:t>
            </a:r>
          </a:p>
          <a:p>
            <a:pPr algn="l" marL="1295400" indent="-647700" lvl="1">
              <a:lnSpc>
                <a:spcPts val="828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spc="588" strike="noStrike" u="none">
                <a:solidFill>
                  <a:srgbClr val="231F20"/>
                </a:solidFill>
                <a:ea typeface="王漢宗顏楷體"/>
              </a:rPr>
              <a:t>資料蒐集與處理</a:t>
            </a:r>
          </a:p>
          <a:p>
            <a:pPr algn="l" marL="1295400" indent="-647700" lvl="1">
              <a:lnSpc>
                <a:spcPts val="828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spc="588" strike="noStrike" u="none">
                <a:solidFill>
                  <a:srgbClr val="231F20"/>
                </a:solidFill>
                <a:latin typeface="王漢宗顏楷體"/>
              </a:rPr>
              <a:t>DEMO</a:t>
            </a:r>
          </a:p>
          <a:p>
            <a:pPr algn="l" marL="1295400" indent="-647700" lvl="1">
              <a:lnSpc>
                <a:spcPts val="828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spc="588" strike="noStrike" u="none">
                <a:solidFill>
                  <a:srgbClr val="231F20"/>
                </a:solidFill>
                <a:ea typeface="王漢宗顏楷體"/>
              </a:rPr>
              <a:t>資料探索與解讀發現</a:t>
            </a:r>
          </a:p>
          <a:p>
            <a:pPr algn="l" marL="1295400" indent="-647700" lvl="1">
              <a:lnSpc>
                <a:spcPts val="828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spc="588" strike="noStrike" u="none">
                <a:solidFill>
                  <a:srgbClr val="231F20"/>
                </a:solidFill>
                <a:latin typeface="王漢宗顏楷體"/>
                <a:ea typeface="王漢宗顏楷體"/>
              </a:rPr>
              <a:t>小組成員貢獻度說明&amp;個人心得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76638" y="4006543"/>
            <a:ext cx="9302600" cy="190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182215" indent="-1091107" lvl="1">
              <a:lnSpc>
                <a:spcPts val="13948"/>
              </a:lnSpc>
              <a:buFont typeface="Arial"/>
              <a:buChar char="•"/>
            </a:pPr>
            <a:r>
              <a:rPr lang="en-US" sz="10107" spc="990">
                <a:solidFill>
                  <a:srgbClr val="FFFFFF"/>
                </a:solidFill>
                <a:ea typeface="王漢宗顏楷體"/>
              </a:rPr>
              <a:t>前言與目的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648039"/>
            <a:ext cx="4717956" cy="47625"/>
            <a:chOff x="0" y="0"/>
            <a:chExt cx="1242589" cy="125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2589" cy="12543"/>
            </a:xfrm>
            <a:custGeom>
              <a:avLst/>
              <a:gdLst/>
              <a:ahLst/>
              <a:cxnLst/>
              <a:rect r="r" b="b" t="t" l="l"/>
              <a:pathLst>
                <a:path h="12543" w="1242589">
                  <a:moveTo>
                    <a:pt x="0" y="0"/>
                  </a:moveTo>
                  <a:lnTo>
                    <a:pt x="1242589" y="0"/>
                  </a:lnTo>
                  <a:lnTo>
                    <a:pt x="1242589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242589" cy="31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11756" y="-2484985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40044" y="2557582"/>
            <a:ext cx="4681165" cy="991961"/>
            <a:chOff x="0" y="0"/>
            <a:chExt cx="6241554" cy="1322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3376" cy="1322614"/>
            </a:xfrm>
            <a:custGeom>
              <a:avLst/>
              <a:gdLst/>
              <a:ahLst/>
              <a:cxnLst/>
              <a:rect r="r" b="b" t="t" l="l"/>
              <a:pathLst>
                <a:path h="1322614" w="1303376">
                  <a:moveTo>
                    <a:pt x="0" y="0"/>
                  </a:moveTo>
                  <a:lnTo>
                    <a:pt x="1303376" y="0"/>
                  </a:lnTo>
                  <a:lnTo>
                    <a:pt x="1303376" y="1322614"/>
                  </a:lnTo>
                  <a:lnTo>
                    <a:pt x="0" y="13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675930" y="-174325"/>
              <a:ext cx="4565624" cy="1442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80"/>
                </a:lnSpc>
              </a:pPr>
              <a:r>
                <a:rPr lang="en-US" sz="6000" spc="588">
                  <a:solidFill>
                    <a:srgbClr val="231F20"/>
                  </a:solidFill>
                  <a:ea typeface="王漢宗顏楷體"/>
                </a:rPr>
                <a:t>資料探索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40044" y="3933789"/>
            <a:ext cx="17663541" cy="76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111年新住民社區服務據點一覽表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44129" y="1319245"/>
            <a:ext cx="6474398" cy="648084"/>
          </a:xfrm>
          <a:custGeom>
            <a:avLst/>
            <a:gdLst/>
            <a:ahLst/>
            <a:cxnLst/>
            <a:rect r="r" b="b" t="t" l="l"/>
            <a:pathLst>
              <a:path h="648084" w="6474398">
                <a:moveTo>
                  <a:pt x="0" y="0"/>
                </a:moveTo>
                <a:lnTo>
                  <a:pt x="6474398" y="0"/>
                </a:lnTo>
                <a:lnTo>
                  <a:pt x="6474398" y="648084"/>
                </a:lnTo>
                <a:lnTo>
                  <a:pt x="0" y="648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4405" r="0" b="-289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87454" y="353696"/>
            <a:ext cx="6474398" cy="1069067"/>
            <a:chOff x="0" y="0"/>
            <a:chExt cx="2480622" cy="4096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80622" cy="409606"/>
            </a:xfrm>
            <a:custGeom>
              <a:avLst/>
              <a:gdLst/>
              <a:ahLst/>
              <a:cxnLst/>
              <a:rect r="r" b="b" t="t" l="l"/>
              <a:pathLst>
                <a:path h="409606" w="2480622">
                  <a:moveTo>
                    <a:pt x="0" y="0"/>
                  </a:moveTo>
                  <a:lnTo>
                    <a:pt x="2480622" y="0"/>
                  </a:lnTo>
                  <a:lnTo>
                    <a:pt x="2480622" y="409606"/>
                  </a:lnTo>
                  <a:lnTo>
                    <a:pt x="0" y="40960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480622" cy="428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12739" y="42685"/>
            <a:ext cx="10156883" cy="113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0"/>
              </a:lnSpc>
            </a:pPr>
            <a:r>
              <a:rPr lang="en-US" sz="6000" spc="588">
                <a:solidFill>
                  <a:srgbClr val="231F20"/>
                </a:solidFill>
                <a:latin typeface="王漢宗顏楷體"/>
                <a:ea typeface="王漢宗顏楷體"/>
              </a:rPr>
              <a:t>前言與目的(1/2)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4504" y="4866654"/>
            <a:ext cx="17663541" cy="76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19"/>
              </a:lnSpc>
            </a:pPr>
            <a:r>
              <a:rPr lang="en-US" sz="3999" spc="391">
                <a:solidFill>
                  <a:srgbClr val="FF3131"/>
                </a:solidFill>
                <a:ea typeface="王漢宗顏楷體"/>
              </a:rPr>
              <a:t>縣市</a:t>
            </a:r>
            <a:r>
              <a:rPr lang="en-US" sz="3999" spc="391">
                <a:solidFill>
                  <a:srgbClr val="231F20"/>
                </a:solidFill>
                <a:ea typeface="王漢宗顏楷體"/>
              </a:rPr>
              <a:t>、</a:t>
            </a:r>
            <a:r>
              <a:rPr lang="en-US" sz="3999" spc="391">
                <a:solidFill>
                  <a:srgbClr val="38B6FF"/>
                </a:solidFill>
                <a:ea typeface="王漢宗顏楷體"/>
              </a:rPr>
              <a:t>辦理單位</a:t>
            </a:r>
            <a:r>
              <a:rPr lang="en-US" sz="3999" spc="391">
                <a:solidFill>
                  <a:srgbClr val="231F20"/>
                </a:solidFill>
                <a:ea typeface="王漢宗顏楷體"/>
              </a:rPr>
              <a:t>、</a:t>
            </a:r>
            <a:r>
              <a:rPr lang="en-US" sz="3999" spc="391">
                <a:solidFill>
                  <a:srgbClr val="38B6FF"/>
                </a:solidFill>
                <a:ea typeface="王漢宗顏楷體"/>
              </a:rPr>
              <a:t>據點名稱</a:t>
            </a:r>
            <a:r>
              <a:rPr lang="en-US" sz="3999" spc="391">
                <a:solidFill>
                  <a:srgbClr val="231F20"/>
                </a:solidFill>
                <a:ea typeface="王漢宗顏楷體"/>
              </a:rPr>
              <a:t>、</a:t>
            </a:r>
            <a:r>
              <a:rPr lang="en-US" sz="3999" spc="391">
                <a:solidFill>
                  <a:srgbClr val="FF3131"/>
                </a:solidFill>
                <a:ea typeface="王漢宗顏楷體"/>
              </a:rPr>
              <a:t>服務區域</a:t>
            </a:r>
            <a:r>
              <a:rPr lang="en-US" sz="3999" spc="391">
                <a:solidFill>
                  <a:srgbClr val="231F20"/>
                </a:solidFill>
                <a:ea typeface="王漢宗顏楷體"/>
              </a:rPr>
              <a:t>、連絡電話、</a:t>
            </a:r>
            <a:r>
              <a:rPr lang="en-US" sz="3999" spc="391">
                <a:solidFill>
                  <a:srgbClr val="38B6FF"/>
                </a:solidFill>
                <a:ea typeface="王漢宗顏楷體"/>
              </a:rPr>
              <a:t>地址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0044" y="6013443"/>
            <a:ext cx="18330716" cy="3547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 spc="391">
                <a:solidFill>
                  <a:srgbClr val="000000"/>
                </a:solidFill>
                <a:ea typeface="王漢宗顏楷體"/>
              </a:rPr>
              <a:t>台灣</a:t>
            </a:r>
            <a:r>
              <a:rPr lang="en-US" sz="3999" spc="391">
                <a:solidFill>
                  <a:srgbClr val="000000"/>
                </a:solidFill>
                <a:ea typeface="王漢宗顏楷體"/>
              </a:rPr>
              <a:t>每個區域對於提供新住民的</a:t>
            </a:r>
            <a:r>
              <a:rPr lang="en-US" sz="3999" spc="391">
                <a:solidFill>
                  <a:srgbClr val="FF3131"/>
                </a:solidFill>
                <a:ea typeface="王漢宗顏楷體"/>
              </a:rPr>
              <a:t>資源分配</a:t>
            </a:r>
            <a:r>
              <a:rPr lang="en-US" sz="3999" spc="391">
                <a:solidFill>
                  <a:srgbClr val="000000"/>
                </a:solidFill>
                <a:ea typeface="王漢宗顏楷體"/>
              </a:rPr>
              <a:t>有著顯著的</a:t>
            </a:r>
            <a:r>
              <a:rPr lang="en-US" sz="3999" spc="391">
                <a:solidFill>
                  <a:srgbClr val="38B6FF"/>
                </a:solidFill>
                <a:ea typeface="王漢宗顏楷體"/>
              </a:rPr>
              <a:t>差異</a:t>
            </a:r>
          </a:p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000000"/>
                </a:solidFill>
                <a:latin typeface="王漢宗顏楷體"/>
              </a:rPr>
              <a:t>1.</a:t>
            </a:r>
            <a:r>
              <a:rPr lang="en-US" sz="3999" spc="391" u="sng">
                <a:solidFill>
                  <a:srgbClr val="000000"/>
                </a:solidFill>
                <a:latin typeface="王漢宗顏楷體"/>
                <a:ea typeface="王漢宗顏楷體"/>
              </a:rPr>
              <a:t>台灣三年間(108~111)，新住民服務據點資源分配&amp;數量變化趨勢</a:t>
            </a:r>
          </a:p>
          <a:p>
            <a:pPr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 spc="391">
                <a:solidFill>
                  <a:srgbClr val="000000"/>
                </a:solidFill>
                <a:ea typeface="王漢宗顏楷體"/>
              </a:rPr>
              <a:t>若是資源不均的前提下，那麼其新住民的「</a:t>
            </a:r>
            <a:r>
              <a:rPr lang="en-US" sz="3999" spc="391">
                <a:solidFill>
                  <a:srgbClr val="FF3131"/>
                </a:solidFill>
                <a:ea typeface="王漢宗顏楷體"/>
              </a:rPr>
              <a:t>教育資源</a:t>
            </a:r>
            <a:r>
              <a:rPr lang="en-US" sz="3999" spc="391">
                <a:solidFill>
                  <a:srgbClr val="000000"/>
                </a:solidFill>
                <a:ea typeface="王漢宗顏楷體"/>
              </a:rPr>
              <a:t>」與「</a:t>
            </a:r>
            <a:r>
              <a:rPr lang="en-US" sz="3999" spc="391">
                <a:solidFill>
                  <a:srgbClr val="FF3131"/>
                </a:solidFill>
                <a:ea typeface="王漢宗顏楷體"/>
              </a:rPr>
              <a:t>受教人數</a:t>
            </a:r>
            <a:r>
              <a:rPr lang="en-US" sz="3999" spc="391">
                <a:solidFill>
                  <a:srgbClr val="000000"/>
                </a:solidFill>
                <a:ea typeface="王漢宗顏楷體"/>
              </a:rPr>
              <a:t>」想必也可分析出一些</a:t>
            </a:r>
            <a:r>
              <a:rPr lang="en-US" sz="3999" spc="391">
                <a:solidFill>
                  <a:srgbClr val="38B6FF"/>
                </a:solidFill>
                <a:ea typeface="王漢宗顏楷體"/>
              </a:rPr>
              <a:t>關聯性</a:t>
            </a:r>
          </a:p>
          <a:p>
            <a:pPr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王漢宗顏楷體"/>
              </a:rPr>
              <a:t>2.</a:t>
            </a:r>
            <a:r>
              <a:rPr lang="en-US" sz="3999" spc="391" u="sng">
                <a:solidFill>
                  <a:srgbClr val="000000"/>
                </a:solidFill>
                <a:latin typeface="王漢宗顏楷體"/>
                <a:ea typeface="王漢宗顏楷體"/>
              </a:rPr>
              <a:t>教育資源(109~111)</a:t>
            </a:r>
            <a:r>
              <a:rPr lang="en-US" sz="3999" spc="391" u="sng">
                <a:solidFill>
                  <a:srgbClr val="000000"/>
                </a:solidFill>
                <a:ea typeface="王漢宗顏楷體"/>
              </a:rPr>
              <a:t>與社區服務據點的關聯性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76632" y="9521211"/>
            <a:ext cx="511368" cy="76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王漢宗顏楷體"/>
              </a:rPr>
              <a:t>1.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966" y="2372298"/>
            <a:ext cx="4975175" cy="1178744"/>
            <a:chOff x="0" y="0"/>
            <a:chExt cx="6633567" cy="1571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5940" cy="1571658"/>
            </a:xfrm>
            <a:custGeom>
              <a:avLst/>
              <a:gdLst/>
              <a:ahLst/>
              <a:cxnLst/>
              <a:rect r="r" b="b" t="t" l="l"/>
              <a:pathLst>
                <a:path h="1571658" w="1545940">
                  <a:moveTo>
                    <a:pt x="0" y="0"/>
                  </a:moveTo>
                  <a:lnTo>
                    <a:pt x="1545940" y="0"/>
                  </a:lnTo>
                  <a:lnTo>
                    <a:pt x="1545940" y="1571658"/>
                  </a:lnTo>
                  <a:lnTo>
                    <a:pt x="0" y="1571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067943" y="6384"/>
              <a:ext cx="4565624" cy="1442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80"/>
                </a:lnSpc>
              </a:pPr>
              <a:r>
                <a:rPr lang="en-US" sz="6000" spc="588">
                  <a:solidFill>
                    <a:srgbClr val="231F20"/>
                  </a:solidFill>
                  <a:ea typeface="王漢宗顏楷體"/>
                </a:rPr>
                <a:t>解讀需求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649539"/>
            <a:ext cx="4717956" cy="47625"/>
            <a:chOff x="0" y="0"/>
            <a:chExt cx="1242589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589" cy="12543"/>
            </a:xfrm>
            <a:custGeom>
              <a:avLst/>
              <a:gdLst/>
              <a:ahLst/>
              <a:cxnLst/>
              <a:rect r="r" b="b" t="t" l="l"/>
              <a:pathLst>
                <a:path h="12543" w="1242589">
                  <a:moveTo>
                    <a:pt x="0" y="0"/>
                  </a:moveTo>
                  <a:lnTo>
                    <a:pt x="1242589" y="0"/>
                  </a:lnTo>
                  <a:lnTo>
                    <a:pt x="1242589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42589" cy="31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9677" y="3671539"/>
            <a:ext cx="10676773" cy="96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00"/>
              </a:lnSpc>
            </a:pPr>
            <a:r>
              <a:rPr lang="en-US" sz="5000" spc="490">
                <a:solidFill>
                  <a:srgbClr val="231F20"/>
                </a:solidFill>
                <a:ea typeface="王漢宗顏楷體"/>
              </a:rPr>
              <a:t>探討「</a:t>
            </a:r>
            <a:r>
              <a:rPr lang="en-US" sz="5000" spc="490" u="sng">
                <a:solidFill>
                  <a:srgbClr val="38B6FF"/>
                </a:solidFill>
                <a:ea typeface="王漢宗顏楷體"/>
              </a:rPr>
              <a:t>新住民</a:t>
            </a:r>
            <a:r>
              <a:rPr lang="en-US" sz="5000" spc="490">
                <a:solidFill>
                  <a:srgbClr val="231F20"/>
                </a:solidFill>
                <a:ea typeface="王漢宗顏楷體"/>
              </a:rPr>
              <a:t>」「</a:t>
            </a:r>
            <a:r>
              <a:rPr lang="en-US" sz="5000" spc="490" u="sng">
                <a:solidFill>
                  <a:srgbClr val="38B6FF"/>
                </a:solidFill>
                <a:ea typeface="王漢宗顏楷體"/>
              </a:rPr>
              <a:t>資源配置</a:t>
            </a:r>
            <a:r>
              <a:rPr lang="en-US" sz="5000" spc="490">
                <a:solidFill>
                  <a:srgbClr val="231F20"/>
                </a:solidFill>
                <a:ea typeface="王漢宗顏楷體"/>
              </a:rPr>
              <a:t>」情況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4514" y="4981575"/>
            <a:ext cx="5966885" cy="2851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ea typeface="王漢宗顏楷體"/>
              </a:rPr>
              <a:t>於「</a:t>
            </a:r>
            <a:r>
              <a:rPr lang="en-US" sz="3999" spc="391">
                <a:solidFill>
                  <a:srgbClr val="38B6FF"/>
                </a:solidFill>
                <a:ea typeface="王漢宗顏楷體"/>
              </a:rPr>
              <a:t>新住民</a:t>
            </a: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」:</a:t>
            </a:r>
          </a:p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1.人口統計 2.血統差異</a:t>
            </a:r>
          </a:p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3.經濟參與 4.社會議題</a:t>
            </a:r>
          </a:p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5.多元文化 6.</a:t>
            </a:r>
            <a:r>
              <a:rPr lang="en-US" sz="3999" spc="391">
                <a:solidFill>
                  <a:srgbClr val="FF5757"/>
                </a:solidFill>
                <a:ea typeface="王漢宗顏楷體"/>
              </a:rPr>
              <a:t>教育水平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21548" y="4981575"/>
            <a:ext cx="5966885" cy="49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ea typeface="王漢宗顏楷體"/>
              </a:rPr>
              <a:t>於「</a:t>
            </a:r>
            <a:r>
              <a:rPr lang="en-US" sz="3999" spc="391">
                <a:solidFill>
                  <a:srgbClr val="38B6FF"/>
                </a:solidFill>
                <a:ea typeface="王漢宗顏楷體"/>
              </a:rPr>
              <a:t>資源配置</a:t>
            </a: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」:</a:t>
            </a:r>
          </a:p>
          <a:p>
            <a:pPr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1.資源使用效率</a:t>
            </a:r>
          </a:p>
          <a:p>
            <a:pPr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2.資源分配公平性</a:t>
            </a:r>
          </a:p>
          <a:p>
            <a:pPr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3.資源利用的影響分析</a:t>
            </a:r>
          </a:p>
          <a:p>
            <a:pPr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4.社會參與和反饋</a:t>
            </a:r>
          </a:p>
          <a:p>
            <a:pPr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王漢宗顏楷體"/>
                <a:ea typeface="王漢宗顏楷體"/>
              </a:rPr>
              <a:t>5.政策建議</a:t>
            </a:r>
          </a:p>
          <a:p>
            <a:pPr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王漢宗顏楷體"/>
              </a:rPr>
              <a:t>6.</a:t>
            </a:r>
            <a:r>
              <a:rPr lang="en-US" sz="3999" spc="391">
                <a:solidFill>
                  <a:srgbClr val="FF3131"/>
                </a:solidFill>
                <a:ea typeface="王漢宗顏楷體"/>
              </a:rPr>
              <a:t>資源配置的協同效應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44129" y="1319245"/>
            <a:ext cx="6474398" cy="648084"/>
          </a:xfrm>
          <a:custGeom>
            <a:avLst/>
            <a:gdLst/>
            <a:ahLst/>
            <a:cxnLst/>
            <a:rect r="r" b="b" t="t" l="l"/>
            <a:pathLst>
              <a:path h="648084" w="6474398">
                <a:moveTo>
                  <a:pt x="0" y="0"/>
                </a:moveTo>
                <a:lnTo>
                  <a:pt x="6474398" y="0"/>
                </a:lnTo>
                <a:lnTo>
                  <a:pt x="6474398" y="648084"/>
                </a:lnTo>
                <a:lnTo>
                  <a:pt x="0" y="648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4405" r="0" b="-289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87454" y="353696"/>
            <a:ext cx="6474398" cy="1069067"/>
            <a:chOff x="0" y="0"/>
            <a:chExt cx="2480622" cy="4096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80622" cy="409606"/>
            </a:xfrm>
            <a:custGeom>
              <a:avLst/>
              <a:gdLst/>
              <a:ahLst/>
              <a:cxnLst/>
              <a:rect r="r" b="b" t="t" l="l"/>
              <a:pathLst>
                <a:path h="409606" w="2480622">
                  <a:moveTo>
                    <a:pt x="0" y="0"/>
                  </a:moveTo>
                  <a:lnTo>
                    <a:pt x="2480622" y="0"/>
                  </a:lnTo>
                  <a:lnTo>
                    <a:pt x="2480622" y="409606"/>
                  </a:lnTo>
                  <a:lnTo>
                    <a:pt x="0" y="40960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480622" cy="428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12739" y="42685"/>
            <a:ext cx="10156883" cy="113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0"/>
              </a:lnSpc>
            </a:pPr>
            <a:r>
              <a:rPr lang="en-US" sz="6000" spc="588">
                <a:solidFill>
                  <a:srgbClr val="231F20"/>
                </a:solidFill>
                <a:latin typeface="王漢宗顏楷體"/>
                <a:ea typeface="王漢宗顏楷體"/>
              </a:rPr>
              <a:t>前言與目的(2/2)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311756" y="-2484985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441943" y="5095875"/>
            <a:ext cx="416415" cy="1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"/>
              </a:lnSpc>
              <a:spcBef>
                <a:spcPct val="0"/>
              </a:spcBef>
            </a:pPr>
            <a:r>
              <a:rPr lang="en-US" sz="999" strike="sngStrike" spc="97">
                <a:solidFill>
                  <a:srgbClr val="231F20"/>
                </a:solidFill>
                <a:ea typeface="王漢宗顏楷體"/>
              </a:rPr>
              <a:t>不忍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76632" y="9521211"/>
            <a:ext cx="511368" cy="76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王漢宗顏楷體"/>
              </a:rPr>
              <a:t>2.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91973" y="4006543"/>
            <a:ext cx="12161026" cy="190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182215" indent="-1091107" lvl="1">
              <a:lnSpc>
                <a:spcPts val="13948"/>
              </a:lnSpc>
              <a:buFont typeface="Arial"/>
              <a:buChar char="•"/>
            </a:pPr>
            <a:r>
              <a:rPr lang="en-US" sz="10107" spc="990">
                <a:solidFill>
                  <a:srgbClr val="FFFFFF"/>
                </a:solidFill>
                <a:ea typeface="王漢宗顏楷體"/>
              </a:rPr>
              <a:t>資料蒐集與處理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991" y="1677863"/>
            <a:ext cx="17929009" cy="1333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王漢宗顏楷體"/>
                <a:hlinkClick r:id="rId2" tooltip="https://data.gov.tw/dataset/146649"/>
              </a:rPr>
              <a:t>1.</a:t>
            </a:r>
            <a:r>
              <a:rPr lang="en-US" sz="2899" u="sng">
                <a:solidFill>
                  <a:srgbClr val="000000"/>
                </a:solidFill>
                <a:latin typeface="王漢宗顏楷體"/>
                <a:ea typeface="王漢宗顏楷體"/>
                <a:hlinkClick r:id="rId3" tooltip="https://data.gov.tw/dataset/160899"/>
              </a:rPr>
              <a:t>111年新住民社區服務據點一覽表</a:t>
            </a:r>
            <a:r>
              <a:rPr lang="en-US" sz="2899">
                <a:solidFill>
                  <a:srgbClr val="000000"/>
                </a:solidFill>
                <a:latin typeface="王漢宗顏楷體"/>
                <a:hlinkClick r:id="rId4" tooltip="https://data.gov.tw/dataset/146649"/>
              </a:rPr>
              <a:t>https://data.gov.tw/dataset/160899</a:t>
            </a:r>
            <a:r>
              <a:rPr lang="en-US" sz="2899">
                <a:solidFill>
                  <a:srgbClr val="000000"/>
                </a:solidFill>
                <a:latin typeface="王漢宗顏楷體"/>
                <a:ea typeface="王漢宗顏楷體"/>
              </a:rPr>
              <a:t>(政府資料開放平台)</a:t>
            </a: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王漢宗顏楷體"/>
                <a:hlinkClick r:id="rId5" tooltip="https://data.gov.tw/dataset/146649"/>
              </a:rPr>
              <a:t>2</a:t>
            </a:r>
            <a:r>
              <a:rPr lang="en-US" sz="2899" u="sng">
                <a:solidFill>
                  <a:srgbClr val="000000"/>
                </a:solidFill>
                <a:latin typeface="王漢宗顏楷體"/>
                <a:hlinkClick r:id="rId6" tooltip="https://data.gov.tw/dataset/146649"/>
              </a:rPr>
              <a:t>.</a:t>
            </a:r>
            <a:r>
              <a:rPr lang="en-US" sz="2899" u="sng">
                <a:solidFill>
                  <a:srgbClr val="000000"/>
                </a:solidFill>
                <a:ea typeface="王漢宗顏楷體"/>
                <a:hlinkClick r:id="rId7" tooltip="https://www.sfaa.gov.tw/SFAA/Pages/Detail.aspx?nodeid=148&amp;pid=9981"/>
              </a:rPr>
              <a:t>各直轄市、縣市新住民社區服務據點一覽表</a:t>
            </a:r>
            <a:r>
              <a:rPr lang="en-US" sz="2899">
                <a:solidFill>
                  <a:srgbClr val="000000"/>
                </a:solidFill>
                <a:latin typeface="王漢宗顏楷體"/>
                <a:hlinkClick r:id="rId8" tooltip="https://data.gov.tw/dataset/146649"/>
              </a:rPr>
              <a:t>https://www.sfaa.gov.tw/SFAA/Pages/Detail.aspx?nodeid=148&amp;pid=9981</a:t>
            </a:r>
            <a:r>
              <a:rPr lang="en-US" sz="2899">
                <a:solidFill>
                  <a:srgbClr val="000000"/>
                </a:solidFill>
                <a:latin typeface="王漢宗顏楷體"/>
                <a:ea typeface="王漢宗顏楷體"/>
              </a:rPr>
              <a:t>(衛生福利部社會及家庭署)</a:t>
            </a: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王漢宗顏楷體"/>
                <a:hlinkClick r:id="rId9" tooltip="https://data.gov.tw/dataset/146649"/>
              </a:rPr>
              <a:t>3</a:t>
            </a:r>
            <a:r>
              <a:rPr lang="en-US" sz="2899" u="sng">
                <a:solidFill>
                  <a:srgbClr val="000000"/>
                </a:solidFill>
                <a:latin typeface="王漢宗顏楷體"/>
                <a:hlinkClick r:id="rId10" tooltip="https://data.gov.tw/dataset/146649"/>
              </a:rPr>
              <a:t>.</a:t>
            </a:r>
            <a:r>
              <a:rPr lang="en-US" sz="2899" u="sng">
                <a:solidFill>
                  <a:srgbClr val="000000"/>
                </a:solidFill>
                <a:latin typeface="王漢宗顏楷體"/>
                <a:ea typeface="王漢宗顏楷體"/>
                <a:hlinkClick r:id="rId11" tooltip="https://servicestation.immigration.gov.tw/media/78605/110%E5%B9%B4%E6%96%B0%E4%BD%8F%E6%B0%91%E7%A4%BE%E5%8D%80%E6%9C%8D%E5%8B%99%E6%93%9A%E9%BB%9E-%E8%A6%BD%E8%A1%A8.pdf"/>
              </a:rPr>
              <a:t>110年新住民社區服務據點㇐覽表</a:t>
            </a:r>
            <a:r>
              <a:rPr lang="en-US" sz="2899">
                <a:solidFill>
                  <a:srgbClr val="000000"/>
                </a:solidFill>
                <a:latin typeface="王漢宗顏楷體"/>
                <a:ea typeface="王漢宗顏楷體"/>
              </a:rPr>
              <a:t>https://servicestation.immigration.gov.tw/media/78605/110%E5%B9%B4%E6%96%B0%E4%BD%8F%E6%B0%91%E7%A4%BE%E5%8D%80%E6%9C%8D%E5%8B%99%E6%93%9A%E9%BB%9E-%E8%A6%BD%E8%A1%A8.pdf(政府資料開放平台)</a:t>
            </a: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王漢宗顏楷體"/>
              </a:rPr>
              <a:t>4.</a:t>
            </a:r>
            <a:r>
              <a:rPr lang="en-US" sz="2899" u="sng">
                <a:solidFill>
                  <a:srgbClr val="000000"/>
                </a:solidFill>
                <a:ea typeface="王漢宗顏楷體"/>
                <a:hlinkClick r:id="rId12" tooltip="https://data.gov.tw/dataset/146649"/>
              </a:rPr>
              <a:t>新住民子女就讀國中小學生人數資料－鄉鎮市區別</a:t>
            </a:r>
            <a:r>
              <a:rPr lang="en-US" sz="2899">
                <a:solidFill>
                  <a:srgbClr val="000000"/>
                </a:solidFill>
                <a:latin typeface="王漢宗顏楷體"/>
                <a:ea typeface="王漢宗顏楷體"/>
              </a:rPr>
              <a:t>https://data.gov.tw/dataset/146649(政府資料開放平台)</a:t>
            </a:r>
          </a:p>
          <a:p>
            <a:pPr>
              <a:lnSpc>
                <a:spcPts val="405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王漢宗顏楷體"/>
              </a:rPr>
              <a:t>5.108.</a:t>
            </a:r>
            <a:r>
              <a:rPr lang="en-US" sz="2799" u="sng">
                <a:solidFill>
                  <a:srgbClr val="000000"/>
                </a:solidFill>
                <a:latin typeface="王漢宗顏楷體"/>
                <a:ea typeface="王漢宗顏楷體"/>
                <a:hlinkClick r:id="rId13" tooltip="https://wwwstorage.taitung.gov.tw/Download.ashx?u=LzAwMS9VcGxvYWQvNDM1L3JlbGZpbGUvMTM3MzcvMTE2MzUyL2E5N2Q1OGRmLWY4NGMtNGU5Zi05MjUzLTVjNjcwNTgzMWRlMi5wZGY%253D&amp;n=MTA45bm05paw5L2P5rCR55u46Zec5pyN5YuZ5o6q5pa95LmL54%252B%252B5rOBLnBkZg%253D%253D"/>
              </a:rPr>
              <a:t>新住民相關服務措施之現況https://wwwstorage.taitung.gov.tw/Download.ashx?u=LzAwMS9VcGxvYWQvNDM1L3JlbGZpbGUvMTM3MzcvMTE2MzUyL2E5N2Q1OGRmLWY4NGMtNGU5Zi05MjUzLTVjNjcwNTgzMWRlMi5wZGY%3D&amp;n=MTA45bm05paw5L2P5rCR55u46Zec5pyN5YuZ5o6q5pa95LmL54%2B%2B5rOBLnBkZg%3D%3D</a:t>
            </a:r>
            <a:r>
              <a:rPr lang="en-US" sz="2799">
                <a:solidFill>
                  <a:srgbClr val="000000"/>
                </a:solidFill>
                <a:latin typeface="王漢宗顏楷體"/>
                <a:ea typeface="王漢宗顏楷體"/>
              </a:rPr>
              <a:t>(台東市政府)</a:t>
            </a: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626442" y="86432"/>
            <a:ext cx="11035115" cy="122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王漢宗顏楷體"/>
                <a:ea typeface="王漢宗顏楷體"/>
              </a:rPr>
              <a:t>資料蒐集與處理-參考資料(1/2)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76632" y="9521211"/>
            <a:ext cx="511368" cy="76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王漢宗顏楷體"/>
              </a:rPr>
              <a:t>3.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00469"/>
            <a:ext cx="18288000" cy="7822221"/>
          </a:xfrm>
          <a:custGeom>
            <a:avLst/>
            <a:gdLst/>
            <a:ahLst/>
            <a:cxnLst/>
            <a:rect r="r" b="b" t="t" l="l"/>
            <a:pathLst>
              <a:path h="7822221" w="18288000">
                <a:moveTo>
                  <a:pt x="0" y="0"/>
                </a:moveTo>
                <a:lnTo>
                  <a:pt x="18288000" y="0"/>
                </a:lnTo>
                <a:lnTo>
                  <a:pt x="18288000" y="7822220"/>
                </a:lnTo>
                <a:lnTo>
                  <a:pt x="0" y="7822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612923">
            <a:off x="11586228" y="3790956"/>
            <a:ext cx="3743637" cy="226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true" flipV="false" rot="-2612923">
            <a:off x="14419609" y="4288951"/>
            <a:ext cx="3743637" cy="2264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8002650">
            <a:off x="5552239" y="1443420"/>
            <a:ext cx="1474959" cy="130533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15456" y="123794"/>
            <a:ext cx="11857088" cy="122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王漢宗顏楷體"/>
                <a:ea typeface="王漢宗顏楷體"/>
              </a:rPr>
              <a:t>資料蒐集與處理-資料關係圖(2/2)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8100000">
            <a:off x="-113980" y="6695968"/>
            <a:ext cx="1474959" cy="130533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776632" y="9521211"/>
            <a:ext cx="511368" cy="76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王漢宗顏楷體"/>
              </a:rPr>
              <a:t>4.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3040928" y="2112593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1" y="0"/>
                </a:lnTo>
                <a:lnTo>
                  <a:pt x="9894001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0320" y="2434438"/>
            <a:ext cx="4552200" cy="4114800"/>
          </a:xfrm>
          <a:custGeom>
            <a:avLst/>
            <a:gdLst/>
            <a:ahLst/>
            <a:cxnLst/>
            <a:rect r="r" b="b" t="t" l="l"/>
            <a:pathLst>
              <a:path h="4114800" w="4552200">
                <a:moveTo>
                  <a:pt x="0" y="0"/>
                </a:moveTo>
                <a:lnTo>
                  <a:pt x="4552200" y="0"/>
                </a:lnTo>
                <a:lnTo>
                  <a:pt x="455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67374" y="5851893"/>
            <a:ext cx="4291926" cy="202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560"/>
              </a:lnSpc>
            </a:pPr>
            <a:r>
              <a:rPr lang="en-US" sz="12000" spc="1176">
                <a:solidFill>
                  <a:srgbClr val="231F20"/>
                </a:solidFill>
                <a:latin typeface="Oswald Bold"/>
              </a:rPr>
              <a:t>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DAF0E1dztXQ</dc:identifier>
  <dcterms:modified xsi:type="dcterms:W3CDTF">2011-08-01T06:04:30Z</dcterms:modified>
  <cp:revision>1</cp:revision>
  <dc:title>Grey minimalist business project presentation </dc:title>
</cp:coreProperties>
</file>